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0" r:id="rId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C98A7-733F-430B-B0D7-D2482C1CEC79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82519-AD9A-44CB-B9B8-9BD6438F501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632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82519-AD9A-44CB-B9B8-9BD6438F501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734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89C6D58-BDDD-ECAA-FF20-BF162069D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30D24A4-CFF7-693E-007B-1847F5370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265F6F2-DC62-7931-32AC-A048A6B5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0ECD869-910A-D701-85DF-EC7B0C17A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B276610-BB22-F872-7315-0D2DACF1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457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EB0328-47D3-B19A-3A05-D5E10F1C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210CAE4B-AC07-D9D9-10ED-26FD98FA0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9534E7D-9C38-FBE6-8BCE-24617CD2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45AB8B4-9FE1-AA95-DFA5-874F8490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4AE8373-F3BE-89FA-1670-A295799A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568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DAFB7ACB-F72F-BFF1-FB47-912696781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0DBE18B9-709C-00C2-B46D-0BC305B59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FECF679-AA5B-AD6A-204E-758C9CC3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0E81608-A1DB-D6CD-81B0-09264D50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0B3A73D-FF88-78CF-75E6-21660D74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485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402EFE7-0A7A-2C63-DCBB-8C8754A8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5CD395-2ADC-0FE8-61F1-6C4B96332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BC842A5-DBC5-330E-3CDF-00D14388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AE056FA-0126-1C47-832B-9E5E16A3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BB60156-E5F0-72B9-E72B-FD2FE783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523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949280-2074-8E11-C9E2-BEB38214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A643572-4098-D9C4-F1EB-8BF3F7677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6AE9701-B652-A622-AC3F-4E683CCE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4DE3267-6D91-260A-F048-180C3788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2E6E8A9-D6FE-4847-05E1-A5AC3F80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185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84F69C0-9DF5-DFE0-0276-739F0A38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0ABE764-010A-0853-8B66-7C200C3FC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0912C64E-85FB-2DF8-C1D2-1915AB180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CC93E57E-3D88-6742-0557-25C596B1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89482EA-107C-FB5C-D9C9-1B5CCF1C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320C0EF-18BA-437A-D5AA-2BF31BDF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114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BF1779C-77F7-B3AD-4C25-59EBDDEA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8F22E91-D705-9D71-A2B7-8A208C5DE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15E497FA-00D1-05D1-F744-A7E527AE3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89874243-8A5A-FAC2-CCDE-DEBE6C856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48B6C07D-B4DE-CB91-5CBE-AF0FCD8CD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A53CCE17-5BFA-BE8A-38E8-4B166305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A6BF2EB8-E77F-5B5C-392E-891A2D99A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1131C5B3-E352-B66A-66FD-D4B87039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399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0446F9-89BD-BE76-62D1-E0FDBEE8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199C853-498C-FBA9-CA41-35580CE0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9C7E0944-54EC-A9D7-FF38-BD4E755E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AD7ED652-B34C-3B91-AC49-846B18E0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686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B327BF27-684F-A5F2-EAF1-71FD46CF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CC138A60-407F-2E34-CFE4-9DED5B39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F4ABC057-01E1-BA33-3FC8-61085C6B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3772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063374-F4F5-86E9-43B0-8E24118C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FB5496C-C988-529C-D43E-75C28E93A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A79689C1-27C6-A7F1-EC11-F725B0B85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3B7DF42-C6DE-55EF-BCF3-ADAD499E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3512B43-D03E-805D-327C-E5D21A7B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CE71927-4D3A-256B-E8D6-D9B285C9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564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6B65649-F2B1-9039-5ABF-41E6267D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3BC600C7-3069-838C-D0CD-3A8A2A676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7C627C7-743B-C60A-1CC3-5AF6DC163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91FB495-E3FC-E918-5A7A-4F972138D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8FD94EB-AFE2-E337-2BAA-3DA3D1C7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88664A7-8C3C-00D1-C387-C7153EA4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594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6595DB6B-D73A-FA00-0AFC-F4C547F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EEAF8F4-D8A5-4EAF-6D7F-EF845C05B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EB06617-A7F9-EC09-2708-501D433D0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BE987-FC1D-4BA6-9109-AD31636140AB}" type="datetimeFigureOut">
              <a:rPr lang="es-CO" smtClean="0"/>
              <a:t>10/11/2024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5018C4B-A8DE-1F1B-8D06-E7EC47FE3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5FFA23A-2377-0435-3ACF-84896CA76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5764B-9B5B-4312-91BA-899DEB1E72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29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130BCA8-4A3A-B975-02F1-4D96093D6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06287"/>
            <a:ext cx="11553371" cy="463005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CO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2C67EA56-92AE-8158-0531-6CE72E4ED8DF}"/>
              </a:ext>
            </a:extLst>
          </p:cNvPr>
          <p:cNvCxnSpPr>
            <a:cxnSpLocks/>
          </p:cNvCxnSpPr>
          <p:nvPr/>
        </p:nvCxnSpPr>
        <p:spPr>
          <a:xfrm>
            <a:off x="351692" y="3658492"/>
            <a:ext cx="103538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xmlns="" id="{B19358EE-67C4-C4DE-A853-96953248B72B}"/>
              </a:ext>
            </a:extLst>
          </p:cNvPr>
          <p:cNvCxnSpPr>
            <a:cxnSpLocks/>
          </p:cNvCxnSpPr>
          <p:nvPr/>
        </p:nvCxnSpPr>
        <p:spPr>
          <a:xfrm>
            <a:off x="1927274" y="548640"/>
            <a:ext cx="0" cy="3109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xmlns="" id="{C90D5F22-4163-04D9-38D0-64E3F3C26A99}"/>
              </a:ext>
            </a:extLst>
          </p:cNvPr>
          <p:cNvCxnSpPr>
            <a:cxnSpLocks/>
          </p:cNvCxnSpPr>
          <p:nvPr/>
        </p:nvCxnSpPr>
        <p:spPr>
          <a:xfrm>
            <a:off x="1944959" y="2505317"/>
            <a:ext cx="19132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xmlns="" id="{B9B55B09-4CF7-C828-9A47-2546EC63C3CE}"/>
              </a:ext>
            </a:extLst>
          </p:cNvPr>
          <p:cNvCxnSpPr>
            <a:cxnSpLocks/>
          </p:cNvCxnSpPr>
          <p:nvPr/>
        </p:nvCxnSpPr>
        <p:spPr>
          <a:xfrm>
            <a:off x="3840480" y="548640"/>
            <a:ext cx="0" cy="3109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xmlns="" id="{2DC0A5CE-11DF-B8E4-6FB2-B32983175C41}"/>
              </a:ext>
            </a:extLst>
          </p:cNvPr>
          <p:cNvCxnSpPr>
            <a:cxnSpLocks/>
          </p:cNvCxnSpPr>
          <p:nvPr/>
        </p:nvCxnSpPr>
        <p:spPr>
          <a:xfrm>
            <a:off x="5943400" y="565414"/>
            <a:ext cx="0" cy="3109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xmlns="" id="{8A60DBC4-7EDA-9130-6765-19BE9ED363BD}"/>
              </a:ext>
            </a:extLst>
          </p:cNvPr>
          <p:cNvCxnSpPr>
            <a:cxnSpLocks/>
          </p:cNvCxnSpPr>
          <p:nvPr/>
        </p:nvCxnSpPr>
        <p:spPr>
          <a:xfrm>
            <a:off x="8370276" y="548640"/>
            <a:ext cx="0" cy="3109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xmlns="" id="{C00E7BFE-A29A-66AB-C21E-D68415F7003C}"/>
              </a:ext>
            </a:extLst>
          </p:cNvPr>
          <p:cNvCxnSpPr>
            <a:cxnSpLocks/>
          </p:cNvCxnSpPr>
          <p:nvPr/>
        </p:nvCxnSpPr>
        <p:spPr>
          <a:xfrm>
            <a:off x="7735624" y="3658492"/>
            <a:ext cx="0" cy="2772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xmlns="" id="{A1C24869-54F4-B380-82A3-B8E5D9429034}"/>
              </a:ext>
            </a:extLst>
          </p:cNvPr>
          <p:cNvSpPr txBox="1"/>
          <p:nvPr/>
        </p:nvSpPr>
        <p:spPr>
          <a:xfrm>
            <a:off x="3873510" y="1204088"/>
            <a:ext cx="19319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000" dirty="0"/>
              <a:t>PRODUCTOS Y SERVICIOS GARANTIZADOS.</a:t>
            </a:r>
          </a:p>
          <a:p>
            <a:pPr lvl="0"/>
            <a:r>
              <a:rPr lang="es-CO" sz="1000" dirty="0"/>
              <a:t>PRODUCTOS Y SERVICIOS DE EXCELENTE CALIDAD.</a:t>
            </a:r>
          </a:p>
          <a:p>
            <a:pPr lvl="0"/>
            <a:r>
              <a:rPr lang="es-CO" sz="1000" dirty="0"/>
              <a:t>ENTREGA DE PRODUCTOS Y SERVICIOS EN EL MENOR TIEMPO </a:t>
            </a:r>
            <a:r>
              <a:rPr lang="es-CO" sz="1000" dirty="0" smtClean="0"/>
              <a:t>POSIBLE</a:t>
            </a:r>
            <a:r>
              <a:rPr lang="es-CO" sz="1000" dirty="0"/>
              <a:t>.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xmlns="" id="{B3D24126-0E6B-773D-6947-70E9F0F2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59" y="943613"/>
            <a:ext cx="1701639" cy="881268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xmlns="" id="{50CF33D7-AF02-C780-A2B5-3972A3E9FBA0}"/>
              </a:ext>
            </a:extLst>
          </p:cNvPr>
          <p:cNvSpPr txBox="1"/>
          <p:nvPr/>
        </p:nvSpPr>
        <p:spPr>
          <a:xfrm>
            <a:off x="6006702" y="904631"/>
            <a:ext cx="2312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000" dirty="0"/>
              <a:t>RELACIÓN DIRECTA CON EL CLIENTE.</a:t>
            </a:r>
          </a:p>
          <a:p>
            <a:pPr lvl="0"/>
            <a:r>
              <a:rPr lang="es-CO" sz="1000" dirty="0"/>
              <a:t>PUBLICIDAD Y MARKETING.</a:t>
            </a:r>
          </a:p>
          <a:p>
            <a:pPr lvl="0"/>
            <a:r>
              <a:rPr lang="es-CO" sz="1000" dirty="0"/>
              <a:t>WHATSAPP, TELEFONO, CORREO ELECTRONICO, REDES SOCIALES.</a:t>
            </a:r>
          </a:p>
          <a:p>
            <a:pPr lvl="0"/>
            <a:r>
              <a:rPr lang="es-CO" sz="1000" dirty="0"/>
              <a:t>PQRS (PETICIONES, QUEJAS, RECLAMOS, SUGERENCIAS</a:t>
            </a:r>
            <a:r>
              <a:rPr lang="es-CO" sz="1000" dirty="0" smtClean="0"/>
              <a:t>).</a:t>
            </a:r>
          </a:p>
          <a:p>
            <a:pPr lvl="0"/>
            <a:endParaRPr lang="es-CO" sz="1000" dirty="0"/>
          </a:p>
          <a:p>
            <a:pPr algn="ctr"/>
            <a:endParaRPr lang="es-CO" sz="1000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xmlns="" id="{82634207-99A7-CE79-AC35-E327C7E2832F}"/>
              </a:ext>
            </a:extLst>
          </p:cNvPr>
          <p:cNvSpPr txBox="1"/>
          <p:nvPr/>
        </p:nvSpPr>
        <p:spPr>
          <a:xfrm>
            <a:off x="7923658" y="5166719"/>
            <a:ext cx="259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000" dirty="0"/>
              <a:t>CONTRATOS DE DESARROLLO DE SOFTWARE</a:t>
            </a:r>
            <a:r>
              <a:rPr lang="es-CO" sz="1000" dirty="0" smtClean="0"/>
              <a:t>.</a:t>
            </a:r>
          </a:p>
          <a:p>
            <a:pPr lvl="0"/>
            <a:r>
              <a:rPr lang="es-CO" sz="1000" dirty="0" smtClean="0"/>
              <a:t>CONTRATOS </a:t>
            </a:r>
            <a:r>
              <a:rPr lang="es-CO" sz="1000" dirty="0"/>
              <a:t>DE PRUEBAS DE SOFTWARE.</a:t>
            </a:r>
          </a:p>
          <a:p>
            <a:pPr lvl="0"/>
            <a:r>
              <a:rPr lang="es-CO" sz="1000" dirty="0"/>
              <a:t>CONTRATOS DE CAPACITACIONES EN PROGRAMACIÓN.</a:t>
            </a:r>
          </a:p>
          <a:p>
            <a:pPr lvl="0"/>
            <a:r>
              <a:rPr lang="es-CO" sz="1000" dirty="0"/>
              <a:t>CONTRATOS DE MANTINIMIENTOS Y ACTUALIZACIONES DE SOFTWARE</a:t>
            </a:r>
            <a:r>
              <a:rPr lang="es-CO" sz="1000" dirty="0" smtClean="0"/>
              <a:t>.</a:t>
            </a:r>
            <a:endParaRPr lang="es-CO" sz="1000" dirty="0"/>
          </a:p>
          <a:p>
            <a:pPr lvl="0"/>
            <a:r>
              <a:rPr lang="es-CO" sz="1000" b="1" dirty="0" smtClean="0"/>
              <a:t>FORMAS </a:t>
            </a:r>
            <a:r>
              <a:rPr lang="es-CO" sz="1000" b="1" dirty="0"/>
              <a:t>DE PAGO: </a:t>
            </a:r>
            <a:r>
              <a:rPr lang="es-CO" sz="1000" dirty="0"/>
              <a:t>EFECTIVO, NEQUI, BANCOLOMBIA, TRANSFIYA, TRANSFERENCIA BANCARIA, CHEQUES.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xmlns="" id="{37FB4029-AEE5-722D-6C61-1AA605FDCF4A}"/>
              </a:ext>
            </a:extLst>
          </p:cNvPr>
          <p:cNvSpPr txBox="1"/>
          <p:nvPr/>
        </p:nvSpPr>
        <p:spPr>
          <a:xfrm>
            <a:off x="1925014" y="2766771"/>
            <a:ext cx="17280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000" dirty="0"/>
              <a:t>PERSONAL ALTAMENTE CAPACITADO.</a:t>
            </a:r>
          </a:p>
          <a:p>
            <a:pPr lvl="0"/>
            <a:r>
              <a:rPr lang="es-CO" sz="1000" dirty="0"/>
              <a:t>EQUIPOS DE </a:t>
            </a:r>
            <a:r>
              <a:rPr lang="es-CO" sz="1000" dirty="0" smtClean="0"/>
              <a:t>CÓMPUTO</a:t>
            </a:r>
          </a:p>
          <a:p>
            <a:pPr lvl="0"/>
            <a:r>
              <a:rPr lang="es-CO" sz="1000" dirty="0" smtClean="0"/>
              <a:t>MUY </a:t>
            </a:r>
            <a:r>
              <a:rPr lang="es-CO" sz="1000" dirty="0"/>
              <a:t>POTENTES.</a:t>
            </a:r>
          </a:p>
          <a:p>
            <a:pPr lvl="0"/>
            <a:r>
              <a:rPr lang="es-CO" sz="1000" dirty="0"/>
              <a:t>TECNOLOGÍA AVANZADA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xmlns="" id="{D0292018-4DCB-0016-E633-6F3EFEE9DEF7}"/>
              </a:ext>
            </a:extLst>
          </p:cNvPr>
          <p:cNvSpPr txBox="1"/>
          <p:nvPr/>
        </p:nvSpPr>
        <p:spPr>
          <a:xfrm>
            <a:off x="1942101" y="650581"/>
            <a:ext cx="1283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ACTIVIDADES</a:t>
            </a:r>
          </a:p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 </a:t>
            </a:r>
            <a:r>
              <a:rPr lang="es-MX" sz="1600" dirty="0">
                <a:solidFill>
                  <a:srgbClr val="FF0000"/>
                </a:solidFill>
              </a:rPr>
              <a:t>CLAVE</a:t>
            </a:r>
            <a:endParaRPr lang="es-CO" sz="1600" dirty="0">
              <a:solidFill>
                <a:srgbClr val="FF0000"/>
              </a:solidFill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xmlns="" id="{F8BF7AB2-835E-D673-1598-5A8337DA7D63}"/>
              </a:ext>
            </a:extLst>
          </p:cNvPr>
          <p:cNvSpPr txBox="1"/>
          <p:nvPr/>
        </p:nvSpPr>
        <p:spPr>
          <a:xfrm>
            <a:off x="1969214" y="1296566"/>
            <a:ext cx="18324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000" dirty="0"/>
              <a:t>DESARROLLO DE APLICACIONES WEB, MOVIL Y DE ESCRITORIO.</a:t>
            </a:r>
          </a:p>
          <a:p>
            <a:pPr lvl="0"/>
            <a:r>
              <a:rPr lang="es-CO" sz="1000" dirty="0"/>
              <a:t>SERVICIO DE PRUEBAS DE CALIDAD DE SOFTWARE.</a:t>
            </a:r>
          </a:p>
          <a:p>
            <a:pPr lvl="0"/>
            <a:r>
              <a:rPr lang="es-CO" sz="1000" dirty="0"/>
              <a:t>SERVICIO DE CAPACITACIÓN EN DIFERENTES PLATAFORMAS DE PROGRAMACIÓN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xmlns="" id="{E0542CE9-7DA0-ACB0-6787-739DCD99F4CB}"/>
              </a:ext>
            </a:extLst>
          </p:cNvPr>
          <p:cNvSpPr txBox="1"/>
          <p:nvPr/>
        </p:nvSpPr>
        <p:spPr>
          <a:xfrm>
            <a:off x="226688" y="612100"/>
            <a:ext cx="170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rgbClr val="FF0000"/>
                </a:solidFill>
              </a:rPr>
              <a:t>ASOCIACIONES CLAVES</a:t>
            </a:r>
            <a:endParaRPr lang="es-CO" sz="1600" dirty="0">
              <a:solidFill>
                <a:srgbClr val="FF0000"/>
              </a:solidFill>
            </a:endParaRP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xmlns="" id="{A8435DBC-8665-5554-4CE7-EA7D97EE2058}"/>
              </a:ext>
            </a:extLst>
          </p:cNvPr>
          <p:cNvSpPr txBox="1"/>
          <p:nvPr/>
        </p:nvSpPr>
        <p:spPr>
          <a:xfrm>
            <a:off x="430552" y="2188703"/>
            <a:ext cx="14334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1200" dirty="0"/>
              <a:t> </a:t>
            </a:r>
            <a:r>
              <a:rPr lang="es-CO" sz="1000" b="1" dirty="0"/>
              <a:t>CLIENTES: </a:t>
            </a:r>
            <a:r>
              <a:rPr lang="es-CO" sz="1000" dirty="0" smtClean="0"/>
              <a:t>PEQUEÑAS </a:t>
            </a:r>
            <a:r>
              <a:rPr lang="es-CO" sz="1000" dirty="0" smtClean="0"/>
              <a:t>Y MEDIANAS </a:t>
            </a:r>
            <a:r>
              <a:rPr lang="es-CO" sz="1000" dirty="0" smtClean="0"/>
              <a:t>EMPRESAS</a:t>
            </a:r>
            <a:r>
              <a:rPr lang="es-CO" sz="1000" dirty="0"/>
              <a:t>.</a:t>
            </a:r>
          </a:p>
          <a:p>
            <a:pPr lvl="0"/>
            <a:endParaRPr lang="es-CO" sz="1000" b="1" dirty="0" smtClean="0"/>
          </a:p>
          <a:p>
            <a:pPr lvl="0"/>
            <a:r>
              <a:rPr lang="es-CO" sz="1000" b="1" dirty="0" smtClean="0"/>
              <a:t>PROVEEDORES</a:t>
            </a:r>
            <a:r>
              <a:rPr lang="es-CO" sz="1000" b="1" dirty="0"/>
              <a:t>:</a:t>
            </a:r>
            <a:r>
              <a:rPr lang="es-CO" sz="1000" dirty="0"/>
              <a:t> COMPUTADORES, INTERNET, HOSTING, SERVIDOR, LICENCIAS, CELULARES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xmlns="" id="{10AA63E3-2DBD-FF7D-E308-1C3D474768EF}"/>
              </a:ext>
            </a:extLst>
          </p:cNvPr>
          <p:cNvSpPr txBox="1"/>
          <p:nvPr/>
        </p:nvSpPr>
        <p:spPr>
          <a:xfrm>
            <a:off x="2657590" y="4105887"/>
            <a:ext cx="2888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s-CO" sz="1000" b="1" dirty="0" smtClean="0">
              <a:solidFill>
                <a:srgbClr val="00B050"/>
              </a:solidFill>
            </a:endParaRPr>
          </a:p>
          <a:p>
            <a:pPr lvl="0"/>
            <a:r>
              <a:rPr lang="es-CO" sz="1000" b="1" dirty="0" smtClean="0"/>
              <a:t>COSTOS </a:t>
            </a:r>
            <a:r>
              <a:rPr lang="es-CO" sz="1000" b="1" dirty="0"/>
              <a:t>FIJOS: </a:t>
            </a:r>
            <a:r>
              <a:rPr lang="es-CO" sz="1000" dirty="0"/>
              <a:t>NOMINA DE LOS COLABORADORES</a:t>
            </a:r>
            <a:r>
              <a:rPr lang="es-CO" sz="1000" dirty="0" smtClean="0"/>
              <a:t>.</a:t>
            </a:r>
          </a:p>
          <a:p>
            <a:pPr lvl="0"/>
            <a:endParaRPr lang="es-CO" sz="1000" dirty="0"/>
          </a:p>
          <a:p>
            <a:pPr lvl="0"/>
            <a:r>
              <a:rPr lang="es-CO" sz="1000" b="1" dirty="0"/>
              <a:t>COSTOS VARIABLES: </a:t>
            </a:r>
            <a:r>
              <a:rPr lang="es-CO" sz="1000" dirty="0"/>
              <a:t>TRANSPORTE, REFRIGERIOS, CELULARES, POLIZAS</a:t>
            </a:r>
            <a:r>
              <a:rPr lang="es-CO" sz="1000" dirty="0" smtClean="0"/>
              <a:t>.</a:t>
            </a:r>
          </a:p>
          <a:p>
            <a:pPr lvl="0"/>
            <a:endParaRPr lang="es-CO" sz="1000" dirty="0"/>
          </a:p>
          <a:p>
            <a:pPr lvl="0"/>
            <a:r>
              <a:rPr lang="es-CO" sz="1000" b="1" dirty="0"/>
              <a:t>COSTOS DE PRODUCCIÓN:</a:t>
            </a:r>
            <a:r>
              <a:rPr lang="es-CO" sz="1000" dirty="0"/>
              <a:t> COMPUTADORES, ESCRITORIOS, INTERNET, OTROS</a:t>
            </a:r>
            <a:r>
              <a:rPr lang="es-CO" sz="1000" dirty="0" smtClean="0"/>
              <a:t>.</a:t>
            </a:r>
          </a:p>
          <a:p>
            <a:pPr lvl="0"/>
            <a:endParaRPr lang="es-CO" sz="1000" dirty="0"/>
          </a:p>
          <a:p>
            <a:pPr lvl="0"/>
            <a:r>
              <a:rPr lang="es-CO" sz="1000" b="1" dirty="0" smtClean="0"/>
              <a:t>IMPUESTOS: </a:t>
            </a:r>
            <a:r>
              <a:rPr lang="es-CO" sz="1000" dirty="0" smtClean="0"/>
              <a:t>IVA, RETENCION EN LA FUENTE, CAMARA DE COMERCIO, OTROS</a:t>
            </a:r>
          </a:p>
          <a:p>
            <a:pPr lvl="0"/>
            <a:endParaRPr lang="es-CO" sz="1000" dirty="0" smtClean="0"/>
          </a:p>
          <a:p>
            <a:pPr lvl="0"/>
            <a:r>
              <a:rPr lang="es-CO" sz="1000" b="1" dirty="0" smtClean="0"/>
              <a:t>MARKETING Y PUBLICIDAD.</a:t>
            </a:r>
          </a:p>
          <a:p>
            <a:pPr lvl="0"/>
            <a:r>
              <a:rPr lang="es-CO" sz="1000" dirty="0" smtClean="0"/>
              <a:t>.</a:t>
            </a:r>
            <a:endParaRPr lang="es-CO" sz="1000" dirty="0"/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xmlns="" id="{EAA708D7-E525-E23C-9FBD-CF2F20765ADC}"/>
              </a:ext>
            </a:extLst>
          </p:cNvPr>
          <p:cNvSpPr txBox="1"/>
          <p:nvPr/>
        </p:nvSpPr>
        <p:spPr>
          <a:xfrm>
            <a:off x="564097" y="39139"/>
            <a:ext cx="1095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MODELO </a:t>
            </a:r>
            <a:r>
              <a:rPr lang="es-MX" sz="3200" dirty="0" smtClean="0"/>
              <a:t>CANVAS EMPRESA VISIÓN TECHNOLOGY</a:t>
            </a:r>
            <a:endParaRPr lang="es-CO" sz="3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xmlns="" id="{D0292018-4DCB-0016-E633-6F3EFEE9DEF7}"/>
              </a:ext>
            </a:extLst>
          </p:cNvPr>
          <p:cNvSpPr txBox="1"/>
          <p:nvPr/>
        </p:nvSpPr>
        <p:spPr>
          <a:xfrm>
            <a:off x="1913374" y="2504996"/>
            <a:ext cx="164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RECURSOS </a:t>
            </a:r>
            <a:r>
              <a:rPr lang="es-MX" sz="1600" dirty="0">
                <a:solidFill>
                  <a:srgbClr val="FF0000"/>
                </a:solidFill>
              </a:rPr>
              <a:t>CLAVE</a:t>
            </a:r>
            <a:endParaRPr lang="es-CO" sz="1600" dirty="0">
              <a:solidFill>
                <a:srgbClr val="FF0000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xmlns="" id="{D0292018-4DCB-0016-E633-6F3EFEE9DEF7}"/>
              </a:ext>
            </a:extLst>
          </p:cNvPr>
          <p:cNvSpPr txBox="1"/>
          <p:nvPr/>
        </p:nvSpPr>
        <p:spPr>
          <a:xfrm>
            <a:off x="3888337" y="661617"/>
            <a:ext cx="173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PROPUESTA DE VALOR</a:t>
            </a:r>
            <a:endParaRPr lang="es-CO" sz="1600" dirty="0">
              <a:solidFill>
                <a:srgbClr val="FF000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xmlns="" id="{D0292018-4DCB-0016-E633-6F3EFEE9DEF7}"/>
              </a:ext>
            </a:extLst>
          </p:cNvPr>
          <p:cNvSpPr txBox="1"/>
          <p:nvPr/>
        </p:nvSpPr>
        <p:spPr>
          <a:xfrm>
            <a:off x="5914786" y="575688"/>
            <a:ext cx="248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RELACIÓN CON EL CLIENTE</a:t>
            </a:r>
            <a:endParaRPr lang="es-CO" sz="1600" dirty="0">
              <a:solidFill>
                <a:srgbClr val="FF000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xmlns="" id="{D0292018-4DCB-0016-E633-6F3EFEE9DEF7}"/>
              </a:ext>
            </a:extLst>
          </p:cNvPr>
          <p:cNvSpPr txBox="1"/>
          <p:nvPr/>
        </p:nvSpPr>
        <p:spPr>
          <a:xfrm>
            <a:off x="8423642" y="604623"/>
            <a:ext cx="2241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SEGMENTO DE CLIENTES</a:t>
            </a:r>
            <a:endParaRPr lang="es-CO" sz="1600" dirty="0">
              <a:solidFill>
                <a:srgbClr val="FF0000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xmlns="" id="{50CF33D7-AF02-C780-A2B5-3972A3E9FBA0}"/>
              </a:ext>
            </a:extLst>
          </p:cNvPr>
          <p:cNvSpPr txBox="1"/>
          <p:nvPr/>
        </p:nvSpPr>
        <p:spPr>
          <a:xfrm>
            <a:off x="8452608" y="1849134"/>
            <a:ext cx="2181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000" dirty="0"/>
              <a:t>TODAS LOS EMPRENDIMIENTOS O EMPRESAS </a:t>
            </a:r>
            <a:r>
              <a:rPr lang="es-CO" sz="1000" dirty="0" smtClean="0"/>
              <a:t>QUE </a:t>
            </a:r>
            <a:r>
              <a:rPr lang="es-CO" sz="1000" dirty="0"/>
              <a:t>NECESITEN UN SOFTWARE PARA SUS PROCESOS.</a:t>
            </a:r>
          </a:p>
          <a:p>
            <a:pPr lvl="0"/>
            <a:r>
              <a:rPr lang="es-CO" sz="1000" dirty="0"/>
              <a:t>TODOS LOS EMPRENDIMIENTOS O EMPRESAS DE SOFTWARE QUE NECESITEN EL SERVICIO DE PRUEBAS DE CALIDAD.</a:t>
            </a:r>
          </a:p>
          <a:p>
            <a:pPr lvl="0"/>
            <a:r>
              <a:rPr lang="es-CO" sz="1000" dirty="0"/>
              <a:t>PERSONAS ENTRE LOS 14 Y 60 AÑOS QUE DESEEN APRENDER A PROGRAMAR EN ALGUN LENGUAJE DE PROGRAMACIÓN EN ESPECIAL.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xmlns="" id="{D0292018-4DCB-0016-E633-6F3EFEE9DEF7}"/>
              </a:ext>
            </a:extLst>
          </p:cNvPr>
          <p:cNvSpPr txBox="1"/>
          <p:nvPr/>
        </p:nvSpPr>
        <p:spPr>
          <a:xfrm>
            <a:off x="2785731" y="3783247"/>
            <a:ext cx="2359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ESTRUCTURA DE COSTOS</a:t>
            </a:r>
            <a:endParaRPr lang="es-CO" sz="1600" dirty="0">
              <a:solidFill>
                <a:srgbClr val="FF0000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xmlns="" id="{50CF33D7-AF02-C780-A2B5-3972A3E9FBA0}"/>
              </a:ext>
            </a:extLst>
          </p:cNvPr>
          <p:cNvSpPr txBox="1"/>
          <p:nvPr/>
        </p:nvSpPr>
        <p:spPr>
          <a:xfrm>
            <a:off x="316405" y="5611997"/>
            <a:ext cx="20289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000" dirty="0"/>
              <a:t>INTERNET</a:t>
            </a:r>
            <a:r>
              <a:rPr lang="es-CO" sz="1000" dirty="0" smtClean="0"/>
              <a:t>.</a:t>
            </a:r>
          </a:p>
          <a:p>
            <a:pPr lvl="0"/>
            <a:r>
              <a:rPr lang="es-CO" sz="1000" dirty="0" smtClean="0"/>
              <a:t>DIRECTAMENTE </a:t>
            </a:r>
            <a:r>
              <a:rPr lang="es-CO" sz="1000" dirty="0"/>
              <a:t>EN LAS EMPRESAS.</a:t>
            </a:r>
          </a:p>
          <a:p>
            <a:r>
              <a:rPr lang="es-CO" sz="1000" b="1" dirty="0"/>
              <a:t> </a:t>
            </a:r>
            <a:endParaRPr lang="es-CO" sz="1000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xmlns="" id="{D0292018-4DCB-0016-E633-6F3EFEE9DEF7}"/>
              </a:ext>
            </a:extLst>
          </p:cNvPr>
          <p:cNvSpPr txBox="1"/>
          <p:nvPr/>
        </p:nvSpPr>
        <p:spPr>
          <a:xfrm>
            <a:off x="216120" y="3783247"/>
            <a:ext cx="1989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CANALES DE </a:t>
            </a:r>
          </a:p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DISTRIBUCIÓN</a:t>
            </a:r>
            <a:endParaRPr lang="es-CO" sz="1600" dirty="0">
              <a:solidFill>
                <a:srgbClr val="FF0000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xmlns="" id="{D0292018-4DCB-0016-E633-6F3EFEE9DEF7}"/>
              </a:ext>
            </a:extLst>
          </p:cNvPr>
          <p:cNvSpPr txBox="1"/>
          <p:nvPr/>
        </p:nvSpPr>
        <p:spPr>
          <a:xfrm>
            <a:off x="7735624" y="3779538"/>
            <a:ext cx="2359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smtClean="0">
                <a:solidFill>
                  <a:srgbClr val="FF0000"/>
                </a:solidFill>
              </a:rPr>
              <a:t>FUENTES DE INGRESO</a:t>
            </a:r>
            <a:endParaRPr lang="es-CO" sz="1600" dirty="0">
              <a:solidFill>
                <a:srgbClr val="FF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27975" t="33066" r="55525" b="47467"/>
          <a:stretch/>
        </p:blipFill>
        <p:spPr>
          <a:xfrm>
            <a:off x="391170" y="1218047"/>
            <a:ext cx="1404713" cy="932218"/>
          </a:xfrm>
          <a:prstGeom prst="rect">
            <a:avLst/>
          </a:prstGeom>
        </p:spPr>
      </p:pic>
      <p:pic>
        <p:nvPicPr>
          <p:cNvPr id="33" name="Imagen 32"/>
          <p:cNvPicPr/>
          <p:nvPr/>
        </p:nvPicPr>
        <p:blipFill rotWithShape="1">
          <a:blip r:embed="rId6"/>
          <a:srcRect l="14520" t="34409" r="70824" b="46175"/>
          <a:stretch/>
        </p:blipFill>
        <p:spPr bwMode="auto">
          <a:xfrm>
            <a:off x="391170" y="4408345"/>
            <a:ext cx="1660003" cy="1030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Imagen 33"/>
          <p:cNvPicPr/>
          <p:nvPr/>
        </p:nvPicPr>
        <p:blipFill rotWithShape="1">
          <a:blip r:embed="rId7"/>
          <a:srcRect l="58941" t="52716" r="20968" b="26548"/>
          <a:stretch/>
        </p:blipFill>
        <p:spPr bwMode="auto">
          <a:xfrm>
            <a:off x="7967396" y="4177085"/>
            <a:ext cx="1957421" cy="8650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8"/>
          <a:srcRect l="53025" t="46667" r="36550" b="33333"/>
          <a:stretch/>
        </p:blipFill>
        <p:spPr>
          <a:xfrm>
            <a:off x="7029890" y="2037876"/>
            <a:ext cx="1179898" cy="1246529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xmlns="" id="{50CF33D7-AF02-C780-A2B5-3972A3E9FBA0}"/>
              </a:ext>
            </a:extLst>
          </p:cNvPr>
          <p:cNvSpPr txBox="1"/>
          <p:nvPr/>
        </p:nvSpPr>
        <p:spPr>
          <a:xfrm>
            <a:off x="6023229" y="1993809"/>
            <a:ext cx="1018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000" dirty="0" smtClean="0"/>
              <a:t>DESCUENTOS</a:t>
            </a:r>
            <a:r>
              <a:rPr lang="es-CO" sz="1000" dirty="0"/>
              <a:t>, SORTEOS, BONOS Y PROMOCIONES PARA EL CLIENTE.</a:t>
            </a:r>
          </a:p>
          <a:p>
            <a:pPr algn="ctr"/>
            <a:endParaRPr lang="es-CO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9"/>
          <a:srcRect l="86775" t="32400" r="4975" b="52933"/>
          <a:stretch/>
        </p:blipFill>
        <p:spPr>
          <a:xfrm>
            <a:off x="4974614" y="2524739"/>
            <a:ext cx="952198" cy="952198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xmlns="" id="{A1C24869-54F4-B380-82A3-B8E5D9429034}"/>
              </a:ext>
            </a:extLst>
          </p:cNvPr>
          <p:cNvSpPr txBox="1"/>
          <p:nvPr/>
        </p:nvSpPr>
        <p:spPr>
          <a:xfrm>
            <a:off x="3858165" y="2364958"/>
            <a:ext cx="1378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000" dirty="0" smtClean="0"/>
              <a:t>COSTOS </a:t>
            </a:r>
            <a:r>
              <a:rPr lang="es-CO" sz="1000" dirty="0"/>
              <a:t>MAS BAJOS DEL MERCADO.</a:t>
            </a:r>
          </a:p>
          <a:p>
            <a:pPr lvl="0"/>
            <a:r>
              <a:rPr lang="es-CO" sz="1000" dirty="0"/>
              <a:t>CONTRIBUCIÓN ECONÓMICA PARA </a:t>
            </a:r>
            <a:endParaRPr lang="es-CO" sz="1000" dirty="0" smtClean="0"/>
          </a:p>
          <a:p>
            <a:pPr lvl="0"/>
            <a:r>
              <a:rPr lang="es-CO" sz="1000" dirty="0" smtClean="0"/>
              <a:t>EL </a:t>
            </a:r>
            <a:r>
              <a:rPr lang="es-CO" sz="1000" dirty="0"/>
              <a:t>DESARROLLO INTEGRAL DE LAS COMUNIDADES AFROCOLOMBIANAS.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0"/>
          <a:srcRect l="46650" t="48000" r="35875" b="32934"/>
          <a:stretch/>
        </p:blipFill>
        <p:spPr>
          <a:xfrm>
            <a:off x="5467424" y="4291557"/>
            <a:ext cx="2130552" cy="1752739"/>
          </a:xfrm>
          <a:prstGeom prst="rect">
            <a:avLst/>
          </a:prstGeom>
        </p:spPr>
      </p:pic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xmlns="" id="{C00E7BFE-A29A-66AB-C21E-D68415F7003C}"/>
              </a:ext>
            </a:extLst>
          </p:cNvPr>
          <p:cNvCxnSpPr>
            <a:cxnSpLocks/>
          </p:cNvCxnSpPr>
          <p:nvPr/>
        </p:nvCxnSpPr>
        <p:spPr>
          <a:xfrm>
            <a:off x="2429056" y="3658492"/>
            <a:ext cx="0" cy="27722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1"/>
          <a:srcRect l="975" t="33066" r="91225" b="52934"/>
          <a:stretch/>
        </p:blipFill>
        <p:spPr>
          <a:xfrm>
            <a:off x="3202809" y="656583"/>
            <a:ext cx="587320" cy="5929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2"/>
          <a:srcRect l="69975" t="64400" r="22450" b="21867"/>
          <a:stretch/>
        </p:blipFill>
        <p:spPr>
          <a:xfrm>
            <a:off x="3268118" y="2803910"/>
            <a:ext cx="522896" cy="5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43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321</Words>
  <Application>Microsoft Office PowerPoint</Application>
  <PresentationFormat>Panorámica</PresentationFormat>
  <Paragraphs>57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DE NEGOCIOS INNOVADORES</dc:title>
  <dc:creator>Yeny</dc:creator>
  <cp:lastModifiedBy>Alejandro</cp:lastModifiedBy>
  <cp:revision>45</cp:revision>
  <dcterms:created xsi:type="dcterms:W3CDTF">2024-08-24T08:58:56Z</dcterms:created>
  <dcterms:modified xsi:type="dcterms:W3CDTF">2024-11-10T23:35:15Z</dcterms:modified>
</cp:coreProperties>
</file>